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8" r:id="rId2"/>
    <p:sldId id="278" r:id="rId3"/>
    <p:sldId id="280" r:id="rId4"/>
    <p:sldId id="281" r:id="rId5"/>
    <p:sldId id="282" r:id="rId6"/>
    <p:sldId id="284" r:id="rId7"/>
    <p:sldId id="285" r:id="rId8"/>
    <p:sldId id="286" r:id="rId9"/>
    <p:sldId id="283" r:id="rId10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00"/>
    <p:restoredTop sz="94674"/>
  </p:normalViewPr>
  <p:slideViewPr>
    <p:cSldViewPr>
      <p:cViewPr varScale="1">
        <p:scale>
          <a:sx n="124" d="100"/>
          <a:sy n="124" d="100"/>
        </p:scale>
        <p:origin x="26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496CCC0-6274-1A44-8BEA-A0FFE23D53A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2AE10C0-B232-B36A-9740-661EEAF8AC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35036826-3169-FF48-8C5B-4EB50B5E1C66}" type="datetimeFigureOut">
              <a:rPr lang="en-US"/>
              <a:pPr>
                <a:defRPr/>
              </a:pPr>
              <a:t>11/1/22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DF2337-2E0F-8BB4-F233-1B3111E4787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B413F6-AC52-107B-4AD2-276DB64C4F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D5C5E80B-B3A7-8745-8B40-1CBB04905D3B}" type="slidenum">
              <a:rPr lang="en-US" altLang="de-DE"/>
              <a:pPr/>
              <a:t>‹Nr.›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15AC4A3-6A6E-2EFC-FA15-94DF326A07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5FED40-BDE5-1897-299C-7CAF070682E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89B6BA59-AEFD-A94F-9B4E-A154F20B2756}" type="datetime1">
              <a:rPr lang="de-DE" altLang="x-none"/>
              <a:pPr>
                <a:defRPr/>
              </a:pPr>
              <a:t>01.11.22</a:t>
            </a:fld>
            <a:endParaRPr lang="de-DE" altLang="x-non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4A73217-681D-7A95-71E1-0BCD2541D1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0495C0C-78D0-C4DE-2C91-CEC246050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Click to 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  <a:p>
            <a:pPr lvl="4"/>
            <a:r>
              <a:rPr lang="de-DE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C4008-DF83-F852-D543-7D3A4462401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C8EA1-C4C2-ABC8-7E64-131474CE17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3C5DF35-3989-A049-9F12-2EE6DADC5007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40AA899-D635-95AD-9ED3-0B66353526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5A6B01E-CEDF-F6D8-3E25-9D08AA1A9A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A181530-04AD-AC83-F31B-13ECFEE10A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9D5DED-4F56-DB4C-A7A9-25711166A497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95977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9ED31C0-9B79-FF0F-1A68-02D6E63AEB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1FE8BED-B1CD-793A-A069-70F90CABC5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60BC5B-78B8-15DE-9760-F57380B1B1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6E7A68-31DF-D74D-AFB1-A9D7BE04C6B3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3505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BB52B4E-B877-D33A-1D2A-9E520765B5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9B07FD3-DD13-A4EB-3121-493A57C0EE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C77CED-C64C-2CA9-5259-8C84E4C3BD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AFFFFD-C539-3847-BC4D-D23275930AF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12515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BE9F43B-8037-899A-4596-B2FFDE7B272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37FD987-42AC-6EE1-F81F-BC9F6BA83E8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6108B33-B1B5-BAD6-D8B8-6E4BAA2EC38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AD502C-0A61-EA42-800A-0502BAEA4217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2960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189B5720-44A0-D394-053F-3016D0ABEF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FF74ADE6-820F-CE1F-33C8-E624917004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33EF37BD-0290-3445-EA18-FA2D6C54FAB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38EBD4-02D1-5F4B-8D84-A9C37DACAF3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18833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E727EB6-EDC7-7674-9E37-438C4D4108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33D5CDE-6063-71A7-288D-03E05C156B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D904B2D-38C9-4DDA-A8DF-B6F9FA63A1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9C290F-A623-164A-A61F-D742AFB45CC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8971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EBD2B7B-720C-0E6D-250A-84ACD239008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B456805-A0CA-EFDA-9000-98642F6BC03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A5FF893-5802-C5DB-6759-2709892BA5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916286-60A9-DD47-9108-BB8715075D90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9457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1934B6-2240-8401-97C7-CEE7A37529C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54C9DE-CED3-DC15-0732-F13EF30665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340F9B-B81B-6811-E314-CF55E563C4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4FB64E-86E8-B549-8C2E-C03A7E17D83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02589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B538165-8BAD-6A0E-EDE6-91919E682A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4CDA5D2B-FAB8-CF7C-340D-1A92C45D6C1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AF9F892-028B-940B-0383-0318BC6B4F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35E7AA-AAB8-7847-9D0D-98357ED3C0E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8101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8FE2F17-F619-F217-6BCD-973924DA78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13AA022-F863-E197-88EF-15657EA412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899EB61-C55A-95A4-6E57-CABBFCFF16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64DDD1-5C11-AF47-95DB-E225DB0F1329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3151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32B60A5-4942-0349-D2FD-90668358660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E900AEB-8BF4-F5FD-BB14-A90AAE3DE0F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6B5378E-B1C2-B421-F93C-661C4E77F4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003D12-C958-0F48-96A3-ED4307F1EA20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5120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35342E-5E4D-E42C-3CD1-2AF048CDA2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1DC51D-22C0-1D13-C6EA-A931E513AD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B328B4-B0CD-E709-7E63-5E00E631B2A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391708-4CF0-FA47-8726-2F5E4714802D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9019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480435-6C69-1F84-887E-78EC106FCE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0F9E9D-3D0D-65DF-EA7A-F7CFC33676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D9FB46-BE64-47E1-FD0D-EF9BC96E9FC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4D570E-F947-8546-99EE-E1466A60AFFA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11471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9CB5021-2E60-3A11-23B5-0790CFF59B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10295EE-B5FC-F58A-BFA5-4E21176118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451EB04D-9DA7-4616-2F96-58C1B69CC77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0C0E545-1472-3DCA-B2A0-C899FE9A5E1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93317AFB-A0C4-5696-6224-A3082E24665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F0CC6FD4-89D2-5141-8165-2AC498672871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pitchFamily="-110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pitchFamily="-110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DCDCDC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F2533C79-ECBA-ED09-E2B2-ACE4DEB32A9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850" y="404813"/>
            <a:ext cx="6408738" cy="995362"/>
          </a:xfrm>
        </p:spPr>
        <p:txBody>
          <a:bodyPr/>
          <a:lstStyle/>
          <a:p>
            <a:pPr eaLnBrk="1" hangingPunct="1"/>
            <a:r>
              <a:rPr lang="de-DE" altLang="de-DE" sz="2800" b="1" u="sng">
                <a:ea typeface="ＭＳ Ｐゴシック" panose="020B0600070205080204" pitchFamily="34" charset="-128"/>
              </a:rPr>
              <a:t>Die wichtigsten Gestaltfaktoren: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105A1963-BD8A-93FF-731F-4D17235C3F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4213" y="1722438"/>
            <a:ext cx="6707187" cy="3916362"/>
          </a:xfrm>
        </p:spPr>
        <p:txBody>
          <a:bodyPr/>
          <a:lstStyle/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Nähe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Ähnlichkeit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gemeinsames Schicksal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Kontext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gute Gestalt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Geschlossenheit</a:t>
            </a:r>
          </a:p>
          <a:p>
            <a:pPr eaLnBrk="1" hangingPunct="1"/>
            <a:r>
              <a:rPr lang="de-DE" altLang="de-DE" sz="2800">
                <a:ea typeface="ＭＳ Ｐゴシック" panose="020B0600070205080204" pitchFamily="34" charset="-128"/>
              </a:rPr>
              <a:t>Erfahrung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E67C07B0-8A05-C522-E11A-435D7B906A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sz="2800" b="1" u="sng">
                <a:ea typeface="ＭＳ Ｐゴシック" panose="020B0600070205080204" pitchFamily="34" charset="-128"/>
              </a:rPr>
              <a:t>Gestaltkriterien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D3DFDBAF-EEB4-8B03-F076-25B6326387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609600" indent="-609600" eaLnBrk="1" hangingPunct="1">
              <a:lnSpc>
                <a:spcPct val="80000"/>
              </a:lnSpc>
            </a:pPr>
            <a:r>
              <a:rPr lang="de-DE" altLang="de-DE" sz="2400" b="1">
                <a:ea typeface="ＭＳ Ｐゴシック" panose="020B0600070205080204" pitchFamily="34" charset="-128"/>
              </a:rPr>
              <a:t>Übersummenhaftigkeit: Das Ganze ist mehr als die Summe seiner Einzelteile.</a:t>
            </a:r>
          </a:p>
          <a:p>
            <a:pPr marL="609600" indent="-609600" eaLnBrk="1" hangingPunct="1">
              <a:lnSpc>
                <a:spcPct val="80000"/>
              </a:lnSpc>
            </a:pPr>
            <a:endParaRPr lang="de-DE" altLang="de-DE" sz="2400" b="1">
              <a:ea typeface="ＭＳ Ｐゴシック" panose="020B0600070205080204" pitchFamily="34" charset="-128"/>
            </a:endParaRPr>
          </a:p>
          <a:p>
            <a:pPr marL="609600" indent="-609600" eaLnBrk="1" hangingPunct="1">
              <a:lnSpc>
                <a:spcPct val="80000"/>
              </a:lnSpc>
            </a:pPr>
            <a:r>
              <a:rPr lang="de-DE" altLang="de-DE" sz="2400" b="1">
                <a:ea typeface="ＭＳ Ｐゴシック" panose="020B0600070205080204" pitchFamily="34" charset="-128"/>
              </a:rPr>
              <a:t>Geschlossenheit: Die Gestalt hebt sich vom Hintergrund ab.</a:t>
            </a:r>
          </a:p>
          <a:p>
            <a:pPr marL="609600" indent="-609600" eaLnBrk="1" hangingPunct="1">
              <a:lnSpc>
                <a:spcPct val="80000"/>
              </a:lnSpc>
            </a:pPr>
            <a:endParaRPr lang="de-DE" altLang="de-DE" sz="2400" b="1">
              <a:ea typeface="ＭＳ Ｐゴシック" panose="020B0600070205080204" pitchFamily="34" charset="-128"/>
            </a:endParaRPr>
          </a:p>
          <a:p>
            <a:pPr marL="609600" indent="-609600" eaLnBrk="1" hangingPunct="1">
              <a:lnSpc>
                <a:spcPct val="80000"/>
              </a:lnSpc>
            </a:pPr>
            <a:r>
              <a:rPr lang="de-DE" altLang="de-DE" sz="2400" b="1">
                <a:ea typeface="ＭＳ Ｐゴシック" panose="020B0600070205080204" pitchFamily="34" charset="-128"/>
              </a:rPr>
              <a:t>Gliederungsfähigkeit in funktional bestimmte Bestandteile</a:t>
            </a:r>
          </a:p>
          <a:p>
            <a:pPr marL="609600" indent="-609600" eaLnBrk="1" hangingPunct="1">
              <a:lnSpc>
                <a:spcPct val="80000"/>
              </a:lnSpc>
            </a:pPr>
            <a:endParaRPr lang="de-DE" altLang="de-DE" sz="2400" b="1">
              <a:ea typeface="ＭＳ Ｐゴシック" panose="020B0600070205080204" pitchFamily="34" charset="-128"/>
            </a:endParaRPr>
          </a:p>
          <a:p>
            <a:pPr marL="609600" indent="-609600" eaLnBrk="1" hangingPunct="1">
              <a:lnSpc>
                <a:spcPct val="80000"/>
              </a:lnSpc>
            </a:pPr>
            <a:r>
              <a:rPr lang="de-DE" altLang="de-DE" sz="2400" b="1">
                <a:ea typeface="ＭＳ Ｐゴシック" panose="020B0600070205080204" pitchFamily="34" charset="-128"/>
              </a:rPr>
              <a:t>Rückschlussfähigkeit vom Teil auf das Ganze</a:t>
            </a:r>
          </a:p>
          <a:p>
            <a:pPr marL="609600" indent="-609600" eaLnBrk="1" hangingPunct="1">
              <a:lnSpc>
                <a:spcPct val="80000"/>
              </a:lnSpc>
            </a:pPr>
            <a:endParaRPr lang="de-DE" altLang="de-DE" sz="2400" b="1">
              <a:ea typeface="ＭＳ Ｐゴシック" panose="020B0600070205080204" pitchFamily="34" charset="-128"/>
            </a:endParaRPr>
          </a:p>
          <a:p>
            <a:pPr marL="609600" indent="-609600" eaLnBrk="1" hangingPunct="1">
              <a:lnSpc>
                <a:spcPct val="80000"/>
              </a:lnSpc>
            </a:pPr>
            <a:r>
              <a:rPr lang="de-DE" altLang="de-DE" sz="2400" b="1">
                <a:ea typeface="ＭＳ Ｐゴシック" panose="020B0600070205080204" pitchFamily="34" charset="-128"/>
              </a:rPr>
              <a:t>Anpassungsfähigkeit an verschiedene Situationen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Picture 4" descr="Webern1">
            <a:extLst>
              <a:ext uri="{FF2B5EF4-FFF2-40B4-BE49-F238E27FC236}">
                <a16:creationId xmlns:a16="http://schemas.microsoft.com/office/drawing/2014/main" id="{6DAB191C-BC77-1747-7671-8B4BEBAEB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341438"/>
            <a:ext cx="8828088" cy="364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AC3CEFA5-4E8F-532E-957D-DE068662B9D5}"/>
              </a:ext>
            </a:extLst>
          </p:cNvPr>
          <p:cNvSpPr/>
          <p:nvPr/>
        </p:nvSpPr>
        <p:spPr>
          <a:xfrm>
            <a:off x="2483768" y="2996952"/>
            <a:ext cx="648072" cy="288032"/>
          </a:xfrm>
          <a:prstGeom prst="rect">
            <a:avLst/>
          </a:prstGeom>
          <a:solidFill>
            <a:srgbClr val="00B050">
              <a:alpha val="27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710F0F-51DF-ABCA-3A74-1F47D8F02053}"/>
              </a:ext>
            </a:extLst>
          </p:cNvPr>
          <p:cNvSpPr/>
          <p:nvPr/>
        </p:nvSpPr>
        <p:spPr>
          <a:xfrm>
            <a:off x="3059832" y="3992438"/>
            <a:ext cx="576064" cy="288032"/>
          </a:xfrm>
          <a:prstGeom prst="rect">
            <a:avLst/>
          </a:prstGeom>
          <a:solidFill>
            <a:srgbClr val="00B050">
              <a:alpha val="27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3895B36-C3AA-95D9-42E7-45160C11105E}"/>
              </a:ext>
            </a:extLst>
          </p:cNvPr>
          <p:cNvSpPr/>
          <p:nvPr/>
        </p:nvSpPr>
        <p:spPr>
          <a:xfrm>
            <a:off x="4951256" y="3992438"/>
            <a:ext cx="1852991" cy="288032"/>
          </a:xfrm>
          <a:prstGeom prst="rect">
            <a:avLst/>
          </a:prstGeom>
          <a:solidFill>
            <a:srgbClr val="00B050">
              <a:alpha val="27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CBE1192-8DB7-73CE-DF8D-7EB166DB7848}"/>
              </a:ext>
            </a:extLst>
          </p:cNvPr>
          <p:cNvSpPr/>
          <p:nvPr/>
        </p:nvSpPr>
        <p:spPr>
          <a:xfrm>
            <a:off x="6156176" y="2800815"/>
            <a:ext cx="1852991" cy="288032"/>
          </a:xfrm>
          <a:prstGeom prst="rect">
            <a:avLst/>
          </a:prstGeom>
          <a:solidFill>
            <a:srgbClr val="00B050">
              <a:alpha val="27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0163101-50EF-BA4A-90EC-86D9E115AD62}"/>
              </a:ext>
            </a:extLst>
          </p:cNvPr>
          <p:cNvSpPr/>
          <p:nvPr/>
        </p:nvSpPr>
        <p:spPr>
          <a:xfrm>
            <a:off x="3131840" y="2512782"/>
            <a:ext cx="504056" cy="1479655"/>
          </a:xfrm>
          <a:prstGeom prst="rect">
            <a:avLst/>
          </a:prstGeom>
          <a:solidFill>
            <a:srgbClr val="FF0000">
              <a:alpha val="14687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DCDA4FF-2DCE-83B5-9282-CE67D0554114}"/>
              </a:ext>
            </a:extLst>
          </p:cNvPr>
          <p:cNvSpPr/>
          <p:nvPr/>
        </p:nvSpPr>
        <p:spPr>
          <a:xfrm>
            <a:off x="7975146" y="3316982"/>
            <a:ext cx="773318" cy="1479655"/>
          </a:xfrm>
          <a:prstGeom prst="rect">
            <a:avLst/>
          </a:prstGeom>
          <a:solidFill>
            <a:srgbClr val="FF0000">
              <a:alpha val="14687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20AAB31-FBCC-2838-C9A1-2B772E476582}"/>
              </a:ext>
            </a:extLst>
          </p:cNvPr>
          <p:cNvSpPr/>
          <p:nvPr/>
        </p:nvSpPr>
        <p:spPr>
          <a:xfrm>
            <a:off x="5076056" y="3088847"/>
            <a:ext cx="1296144" cy="628185"/>
          </a:xfrm>
          <a:prstGeom prst="rect">
            <a:avLst/>
          </a:prstGeom>
          <a:solidFill>
            <a:srgbClr val="0070C0">
              <a:alpha val="14687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D4289F5-525C-3D2E-8828-05ABC92B2F2F}"/>
              </a:ext>
            </a:extLst>
          </p:cNvPr>
          <p:cNvSpPr/>
          <p:nvPr/>
        </p:nvSpPr>
        <p:spPr>
          <a:xfrm>
            <a:off x="6156176" y="2172630"/>
            <a:ext cx="1656184" cy="522854"/>
          </a:xfrm>
          <a:prstGeom prst="rect">
            <a:avLst/>
          </a:prstGeom>
          <a:solidFill>
            <a:srgbClr val="0070C0">
              <a:alpha val="14687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6B084CE-8A8B-ED67-3896-38186F1A56D6}"/>
              </a:ext>
            </a:extLst>
          </p:cNvPr>
          <p:cNvSpPr/>
          <p:nvPr/>
        </p:nvSpPr>
        <p:spPr>
          <a:xfrm>
            <a:off x="5382412" y="3266323"/>
            <a:ext cx="989788" cy="1569933"/>
          </a:xfrm>
          <a:prstGeom prst="rect">
            <a:avLst/>
          </a:prstGeom>
          <a:solidFill>
            <a:srgbClr val="FF0000">
              <a:alpha val="14687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4" descr="Webern2">
            <a:extLst>
              <a:ext uri="{FF2B5EF4-FFF2-40B4-BE49-F238E27FC236}">
                <a16:creationId xmlns:a16="http://schemas.microsoft.com/office/drawing/2014/main" id="{439EA9C3-F088-34B2-1E84-CC8B2C68C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1557338"/>
            <a:ext cx="9112250" cy="3598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4" descr="Webern3">
            <a:extLst>
              <a:ext uri="{FF2B5EF4-FFF2-40B4-BE49-F238E27FC236}">
                <a16:creationId xmlns:a16="http://schemas.microsoft.com/office/drawing/2014/main" id="{2FC60D83-F254-2F37-0D57-615E266D0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579563"/>
            <a:ext cx="8874125" cy="321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7CA785F-1360-8C8C-4970-6D3882EE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2916"/>
            <a:ext cx="9105250" cy="419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60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97783D3-E5F4-1213-9337-C076DEDF2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850"/>
            <a:ext cx="9068656" cy="348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45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FB88114-6A01-66A3-45F8-6632B9729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1736"/>
            <a:ext cx="9124312" cy="418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44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ebern, Anton von - Three Little Pieces, Op. 11">
            <a:hlinkClick r:id="" action="ppaction://media"/>
            <a:extLst>
              <a:ext uri="{FF2B5EF4-FFF2-40B4-BE49-F238E27FC236}">
                <a16:creationId xmlns:a16="http://schemas.microsoft.com/office/drawing/2014/main" id="{825A6E5D-BBDA-ED25-EF7E-1BED01DCDD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30" y="105273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45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Macintosh PowerPoint</Application>
  <PresentationFormat>Bildschirmpräsentation (4:3)</PresentationFormat>
  <Paragraphs>18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ＭＳ Ｐゴシック</vt:lpstr>
      <vt:lpstr>Calibri</vt:lpstr>
      <vt:lpstr>Standarddesign</vt:lpstr>
      <vt:lpstr>Die wichtigsten Gestaltfaktoren:</vt:lpstr>
      <vt:lpstr>Gestaltkriterien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Büro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Offene Situationen in Musik und Bildender Kunst</dc:title>
  <dc:creator>Matthias</dc:creator>
  <cp:lastModifiedBy>Microsoft Office User</cp:lastModifiedBy>
  <cp:revision>115</cp:revision>
  <dcterms:created xsi:type="dcterms:W3CDTF">2012-08-22T12:22:41Z</dcterms:created>
  <dcterms:modified xsi:type="dcterms:W3CDTF">2022-11-01T08:09:59Z</dcterms:modified>
</cp:coreProperties>
</file>